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36" r:id="rId3"/>
    <p:sldId id="337" r:id="rId4"/>
    <p:sldId id="266" r:id="rId5"/>
    <p:sldId id="330" r:id="rId6"/>
    <p:sldId id="301" r:id="rId7"/>
    <p:sldId id="314" r:id="rId8"/>
    <p:sldId id="315" r:id="rId9"/>
    <p:sldId id="316" r:id="rId10"/>
    <p:sldId id="317" r:id="rId11"/>
    <p:sldId id="353" r:id="rId12"/>
    <p:sldId id="354" r:id="rId13"/>
    <p:sldId id="355" r:id="rId14"/>
    <p:sldId id="347" r:id="rId15"/>
    <p:sldId id="348" r:id="rId16"/>
    <p:sldId id="349" r:id="rId17"/>
    <p:sldId id="350" r:id="rId18"/>
    <p:sldId id="351" r:id="rId19"/>
    <p:sldId id="352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267" r:id="rId28"/>
    <p:sldId id="310" r:id="rId29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766"/>
    <a:srgbClr val="3567C1"/>
    <a:srgbClr val="2F5BAB"/>
    <a:srgbClr val="7FA1F4"/>
    <a:srgbClr val="96B1E2"/>
    <a:srgbClr val="85D3FF"/>
    <a:srgbClr val="0080C7"/>
    <a:srgbClr val="00AEEF"/>
    <a:srgbClr val="92A5EA"/>
    <a:srgbClr val="8B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4" autoAdjust="0"/>
    <p:restoredTop sz="94541" autoAdjust="0"/>
  </p:normalViewPr>
  <p:slideViewPr>
    <p:cSldViewPr>
      <p:cViewPr varScale="1">
        <p:scale>
          <a:sx n="165" d="100"/>
          <a:sy n="165" d="100"/>
        </p:scale>
        <p:origin x="1072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5" d="100"/>
          <a:sy n="95" d="100"/>
        </p:scale>
        <p:origin x="-3648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1BB0BDA9-BFDF-49D3-89CC-CB61EA82759C}" type="datetimeFigureOut">
              <a:rPr lang="en-US" smtClean="0"/>
              <a:t>5/28/23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8EE2B74F-AB12-4812-9829-81225E604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5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1CEAED42-F88A-45A7-A125-E385F97494AD}" type="datetimeFigureOut">
              <a:rPr lang="en-US" smtClean="0"/>
              <a:t>5/28/23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854E7EF0-530F-46BA-9480-CA31FE3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1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the role these people play in our community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E7EF0-530F-46BA-9480-CA31FE3205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7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Grass not turf!!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E7EF0-530F-46BA-9480-CA31FE3205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14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Statement from Transportation Director?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E7EF0-530F-46BA-9480-CA31FE3205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60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99CB161-DBBE-A32E-35C5-BF8687C2A82C}"/>
              </a:ext>
            </a:extLst>
          </p:cNvPr>
          <p:cNvSpPr/>
          <p:nvPr userDrawn="1"/>
        </p:nvSpPr>
        <p:spPr>
          <a:xfrm>
            <a:off x="-5791200" y="377678"/>
            <a:ext cx="18755626" cy="5432406"/>
          </a:xfrm>
          <a:custGeom>
            <a:avLst/>
            <a:gdLst>
              <a:gd name="connsiteX0" fmla="*/ 10794222 w 18755626"/>
              <a:gd name="connsiteY0" fmla="*/ 3601323 h 5432406"/>
              <a:gd name="connsiteX1" fmla="*/ 5367944 w 18755626"/>
              <a:gd name="connsiteY1" fmla="*/ 219438 h 5432406"/>
              <a:gd name="connsiteX2" fmla="*/ -60 w 18755626"/>
              <a:gd name="connsiteY2" fmla="*/ 2070184 h 5432406"/>
              <a:gd name="connsiteX3" fmla="*/ -60 w 18755626"/>
              <a:gd name="connsiteY3" fmla="*/ 5431798 h 5432406"/>
              <a:gd name="connsiteX4" fmla="*/ 18755566 w 18755626"/>
              <a:gd name="connsiteY4" fmla="*/ 5431798 h 5432406"/>
              <a:gd name="connsiteX5" fmla="*/ 18755566 w 18755626"/>
              <a:gd name="connsiteY5" fmla="*/ 2893864 h 5432406"/>
              <a:gd name="connsiteX6" fmla="*/ 15777418 w 18755626"/>
              <a:gd name="connsiteY6" fmla="*/ 4163844 h 5432406"/>
              <a:gd name="connsiteX7" fmla="*/ 10794222 w 18755626"/>
              <a:gd name="connsiteY7" fmla="*/ 3601323 h 543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55626" h="5432406">
                <a:moveTo>
                  <a:pt x="10794222" y="3601323"/>
                </a:moveTo>
                <a:cubicBezTo>
                  <a:pt x="8950816" y="2579663"/>
                  <a:pt x="7334396" y="828414"/>
                  <a:pt x="5367944" y="219438"/>
                </a:cubicBezTo>
                <a:cubicBezTo>
                  <a:pt x="4064108" y="-184462"/>
                  <a:pt x="1981487" y="-264871"/>
                  <a:pt x="-60" y="2070184"/>
                </a:cubicBezTo>
                <a:lnTo>
                  <a:pt x="-60" y="5431798"/>
                </a:lnTo>
                <a:lnTo>
                  <a:pt x="18755566" y="5431798"/>
                </a:lnTo>
                <a:lnTo>
                  <a:pt x="18755566" y="2893864"/>
                </a:lnTo>
                <a:cubicBezTo>
                  <a:pt x="18218098" y="3235937"/>
                  <a:pt x="17140674" y="3833933"/>
                  <a:pt x="15777418" y="4163844"/>
                </a:cubicBezTo>
                <a:cubicBezTo>
                  <a:pt x="14117053" y="4565718"/>
                  <a:pt x="12365167" y="4471796"/>
                  <a:pt x="10794222" y="3601323"/>
                </a:cubicBezTo>
                <a:close/>
              </a:path>
            </a:pathLst>
          </a:custGeom>
          <a:solidFill>
            <a:srgbClr val="1C3766"/>
          </a:solidFill>
          <a:ln w="93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FFB3692-01D0-4F30-2FD8-6B60AE06003E}"/>
              </a:ext>
            </a:extLst>
          </p:cNvPr>
          <p:cNvSpPr/>
          <p:nvPr userDrawn="1"/>
        </p:nvSpPr>
        <p:spPr>
          <a:xfrm>
            <a:off x="-1389610" y="133350"/>
            <a:ext cx="14354609" cy="3772406"/>
          </a:xfrm>
          <a:custGeom>
            <a:avLst/>
            <a:gdLst>
              <a:gd name="connsiteX0" fmla="*/ 10234207 w 14354609"/>
              <a:gd name="connsiteY0" fmla="*/ 2164001 h 3772406"/>
              <a:gd name="connsiteX1" fmla="*/ 5551749 w 14354609"/>
              <a:gd name="connsiteY1" fmla="*/ 1643711 h 3772406"/>
              <a:gd name="connsiteX2" fmla="*/ 1046791 w 14354609"/>
              <a:gd name="connsiteY2" fmla="*/ 163756 h 3772406"/>
              <a:gd name="connsiteX3" fmla="*/ -60 w 14354609"/>
              <a:gd name="connsiteY3" fmla="*/ 173384 h 3772406"/>
              <a:gd name="connsiteX4" fmla="*/ 1184550 w 14354609"/>
              <a:gd name="connsiteY4" fmla="*/ 332005 h 3772406"/>
              <a:gd name="connsiteX5" fmla="*/ 5525000 w 14354609"/>
              <a:gd name="connsiteY5" fmla="*/ 2511142 h 3772406"/>
              <a:gd name="connsiteX6" fmla="*/ 10127975 w 14354609"/>
              <a:gd name="connsiteY6" fmla="*/ 3765412 h 3772406"/>
              <a:gd name="connsiteX7" fmla="*/ 14354549 w 14354609"/>
              <a:gd name="connsiteY7" fmla="*/ 2279883 h 3772406"/>
              <a:gd name="connsiteX8" fmla="*/ 14354549 w 14354609"/>
              <a:gd name="connsiteY8" fmla="*/ -609 h 3772406"/>
              <a:gd name="connsiteX9" fmla="*/ 10234207 w 14354609"/>
              <a:gd name="connsiteY9" fmla="*/ 2164001 h 377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54609" h="3772406">
                <a:moveTo>
                  <a:pt x="10234207" y="2164001"/>
                </a:moveTo>
                <a:cubicBezTo>
                  <a:pt x="8658867" y="2483438"/>
                  <a:pt x="7074355" y="2231571"/>
                  <a:pt x="5551749" y="1643711"/>
                </a:cubicBezTo>
                <a:cubicBezTo>
                  <a:pt x="4063535" y="1069365"/>
                  <a:pt x="2608184" y="319336"/>
                  <a:pt x="1046791" y="163756"/>
                </a:cubicBezTo>
                <a:cubicBezTo>
                  <a:pt x="698745" y="128569"/>
                  <a:pt x="347088" y="131812"/>
                  <a:pt x="-60" y="173384"/>
                </a:cubicBezTo>
                <a:cubicBezTo>
                  <a:pt x="401255" y="177067"/>
                  <a:pt x="800011" y="230464"/>
                  <a:pt x="1184550" y="332005"/>
                </a:cubicBezTo>
                <a:cubicBezTo>
                  <a:pt x="2720913" y="732697"/>
                  <a:pt x="4098882" y="1706381"/>
                  <a:pt x="5525000" y="2511142"/>
                </a:cubicBezTo>
                <a:cubicBezTo>
                  <a:pt x="6984554" y="3335497"/>
                  <a:pt x="8535056" y="3834672"/>
                  <a:pt x="10127975" y="3765412"/>
                </a:cubicBezTo>
                <a:cubicBezTo>
                  <a:pt x="11647906" y="3699363"/>
                  <a:pt x="14354549" y="2279883"/>
                  <a:pt x="14354549" y="2279883"/>
                </a:cubicBezTo>
                <a:lnTo>
                  <a:pt x="14354549" y="-609"/>
                </a:lnTo>
                <a:cubicBezTo>
                  <a:pt x="14354549" y="-609"/>
                  <a:pt x="11737516" y="1858246"/>
                  <a:pt x="10234207" y="2164001"/>
                </a:cubicBezTo>
                <a:close/>
              </a:path>
            </a:pathLst>
          </a:custGeom>
          <a:solidFill>
            <a:srgbClr val="7FA1F4"/>
          </a:solidFill>
          <a:ln w="93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6C40B48-7595-A714-4E75-6BFC57DEEB32}"/>
              </a:ext>
            </a:extLst>
          </p:cNvPr>
          <p:cNvSpPr/>
          <p:nvPr userDrawn="1"/>
        </p:nvSpPr>
        <p:spPr>
          <a:xfrm>
            <a:off x="-5102789" y="302645"/>
            <a:ext cx="18068551" cy="5575686"/>
          </a:xfrm>
          <a:custGeom>
            <a:avLst/>
            <a:gdLst>
              <a:gd name="connsiteX0" fmla="*/ 13674926 w 18068551"/>
              <a:gd name="connsiteY0" fmla="*/ 2478000 h 5575686"/>
              <a:gd name="connsiteX1" fmla="*/ 9008899 w 18068551"/>
              <a:gd name="connsiteY1" fmla="*/ 1740135 h 5575686"/>
              <a:gd name="connsiteX2" fmla="*/ 4546168 w 18068551"/>
              <a:gd name="connsiteY2" fmla="*/ 50881 h 5575686"/>
              <a:gd name="connsiteX3" fmla="*/ 3499889 w 18068551"/>
              <a:gd name="connsiteY3" fmla="*/ 11860 h 5575686"/>
              <a:gd name="connsiteX4" fmla="*/ -60 w 18068551"/>
              <a:gd name="connsiteY4" fmla="*/ 1361235 h 5575686"/>
              <a:gd name="connsiteX5" fmla="*/ 4818819 w 18068551"/>
              <a:gd name="connsiteY5" fmla="*/ 726752 h 5575686"/>
              <a:gd name="connsiteX6" fmla="*/ 8920245 w 18068551"/>
              <a:gd name="connsiteY6" fmla="*/ 3608787 h 5575686"/>
              <a:gd name="connsiteX7" fmla="*/ 10863961 w 18068551"/>
              <a:gd name="connsiteY7" fmla="*/ 4884849 h 5575686"/>
              <a:gd name="connsiteX8" fmla="*/ 13338459 w 18068551"/>
              <a:gd name="connsiteY8" fmla="*/ 5563422 h 5575686"/>
              <a:gd name="connsiteX9" fmla="*/ 13450615 w 18068551"/>
              <a:gd name="connsiteY9" fmla="*/ 5575078 h 5575686"/>
              <a:gd name="connsiteX10" fmla="*/ 15090345 w 18068551"/>
              <a:gd name="connsiteY10" fmla="*/ 5350407 h 5575686"/>
              <a:gd name="connsiteX11" fmla="*/ 18068492 w 18068551"/>
              <a:gd name="connsiteY11" fmla="*/ 4080426 h 5575686"/>
              <a:gd name="connsiteX12" fmla="*/ 18068492 w 18068551"/>
              <a:gd name="connsiteY12" fmla="*/ 511878 h 5575686"/>
              <a:gd name="connsiteX13" fmla="*/ 13674926 w 18068551"/>
              <a:gd name="connsiteY13" fmla="*/ 2478000 h 557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068551" h="5575686">
                <a:moveTo>
                  <a:pt x="13674926" y="2478000"/>
                </a:moveTo>
                <a:cubicBezTo>
                  <a:pt x="12091944" y="2724294"/>
                  <a:pt x="10515457" y="2399282"/>
                  <a:pt x="9008899" y="1740135"/>
                </a:cubicBezTo>
                <a:cubicBezTo>
                  <a:pt x="7537691" y="1096361"/>
                  <a:pt x="6102402" y="279269"/>
                  <a:pt x="4546168" y="50881"/>
                </a:cubicBezTo>
                <a:cubicBezTo>
                  <a:pt x="4200568" y="-269"/>
                  <a:pt x="3849140" y="-13378"/>
                  <a:pt x="3499889" y="11860"/>
                </a:cubicBezTo>
                <a:cubicBezTo>
                  <a:pt x="2473673" y="-42366"/>
                  <a:pt x="1236902" y="240753"/>
                  <a:pt x="-60" y="1361235"/>
                </a:cubicBezTo>
                <a:cubicBezTo>
                  <a:pt x="1894552" y="-89496"/>
                  <a:pt x="3677963" y="226226"/>
                  <a:pt x="4818819" y="726752"/>
                </a:cubicBezTo>
                <a:cubicBezTo>
                  <a:pt x="6305505" y="1378972"/>
                  <a:pt x="7581254" y="2573444"/>
                  <a:pt x="8920245" y="3608787"/>
                </a:cubicBezTo>
                <a:cubicBezTo>
                  <a:pt x="9540637" y="4089379"/>
                  <a:pt x="10198669" y="4524869"/>
                  <a:pt x="10863961" y="4884849"/>
                </a:cubicBezTo>
                <a:cubicBezTo>
                  <a:pt x="11669114" y="5321183"/>
                  <a:pt x="12494710" y="5560551"/>
                  <a:pt x="13338459" y="5563422"/>
                </a:cubicBezTo>
                <a:cubicBezTo>
                  <a:pt x="13376194" y="5563895"/>
                  <a:pt x="13413778" y="5567797"/>
                  <a:pt x="13450615" y="5575078"/>
                </a:cubicBezTo>
                <a:cubicBezTo>
                  <a:pt x="14005222" y="5556935"/>
                  <a:pt x="14555531" y="5481527"/>
                  <a:pt x="15090345" y="5350407"/>
                </a:cubicBezTo>
                <a:cubicBezTo>
                  <a:pt x="16453601" y="5020496"/>
                  <a:pt x="17531024" y="4422332"/>
                  <a:pt x="18068492" y="4080426"/>
                </a:cubicBezTo>
                <a:lnTo>
                  <a:pt x="18068492" y="511878"/>
                </a:lnTo>
                <a:cubicBezTo>
                  <a:pt x="18068492" y="511878"/>
                  <a:pt x="15185304" y="2243195"/>
                  <a:pt x="13674926" y="2478000"/>
                </a:cubicBezTo>
                <a:close/>
              </a:path>
            </a:pathLst>
          </a:custGeom>
          <a:solidFill>
            <a:srgbClr val="2F5BAB"/>
          </a:solidFill>
          <a:ln w="93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04800" y="3333750"/>
            <a:ext cx="6934200" cy="1447800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245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9154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75000"/>
              </a:lnSpc>
              <a:defRPr sz="3200">
                <a:solidFill>
                  <a:srgbClr val="1C3766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52400" y="857250"/>
            <a:ext cx="8915400" cy="3619500"/>
          </a:xfrm>
          <a:prstGeom prst="rect">
            <a:avLst/>
          </a:prstGeom>
        </p:spPr>
        <p:txBody>
          <a:bodyPr/>
          <a:lstStyle>
            <a:lvl1pPr>
              <a:buClr>
                <a:srgbClr val="00AEEF"/>
              </a:buClr>
              <a:defRPr>
                <a:latin typeface="+mj-lt"/>
              </a:defRPr>
            </a:lvl1pPr>
            <a:lvl2pPr>
              <a:buClr>
                <a:srgbClr val="00AEEF"/>
              </a:buClr>
              <a:defRPr>
                <a:latin typeface="+mj-lt"/>
              </a:defRPr>
            </a:lvl2pPr>
            <a:lvl3pPr>
              <a:buClr>
                <a:srgbClr val="00AEEF"/>
              </a:buClr>
              <a:defRPr>
                <a:latin typeface="+mj-lt"/>
              </a:defRPr>
            </a:lvl3pPr>
            <a:lvl4pPr>
              <a:buClr>
                <a:srgbClr val="00AEEF"/>
              </a:buClr>
              <a:defRPr>
                <a:latin typeface="+mj-lt"/>
              </a:defRPr>
            </a:lvl4pPr>
            <a:lvl5pPr>
              <a:buClr>
                <a:srgbClr val="00AEEF"/>
              </a:buCl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836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53F6C9-16C0-4B67-4E3E-2AB1AAEB9E2F}"/>
              </a:ext>
            </a:extLst>
          </p:cNvPr>
          <p:cNvSpPr/>
          <p:nvPr userDrawn="1"/>
        </p:nvSpPr>
        <p:spPr>
          <a:xfrm>
            <a:off x="0" y="0"/>
            <a:ext cx="3733800" cy="5924550"/>
          </a:xfrm>
          <a:prstGeom prst="rect">
            <a:avLst/>
          </a:prstGeom>
          <a:solidFill>
            <a:srgbClr val="2F5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Google Shape;17;p36"/>
          <p:cNvSpPr txBox="1">
            <a:spLocks noGrp="1"/>
          </p:cNvSpPr>
          <p:nvPr>
            <p:ph type="title"/>
          </p:nvPr>
        </p:nvSpPr>
        <p:spPr>
          <a:xfrm>
            <a:off x="228599" y="133350"/>
            <a:ext cx="327660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8" name="Google Shape;18;p36"/>
          <p:cNvSpPr txBox="1">
            <a:spLocks noGrp="1"/>
          </p:cNvSpPr>
          <p:nvPr>
            <p:ph type="body" idx="1"/>
          </p:nvPr>
        </p:nvSpPr>
        <p:spPr>
          <a:xfrm>
            <a:off x="228599" y="819150"/>
            <a:ext cx="3276601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Google Shape;19;p36"/>
          <p:cNvSpPr txBox="1">
            <a:spLocks noGrp="1"/>
          </p:cNvSpPr>
          <p:nvPr>
            <p:ph type="body" idx="2"/>
          </p:nvPr>
        </p:nvSpPr>
        <p:spPr>
          <a:xfrm>
            <a:off x="3886200" y="819150"/>
            <a:ext cx="51054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2E51D6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3E9A5D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3E9A5D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3E9A5D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3E9A5D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344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B1842C8-9126-0201-60DD-C983B8ABB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678" t="6965" r="19587" b="3481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E8138BC-5F00-B5E6-7F8E-BFA2FB498D14}"/>
              </a:ext>
            </a:extLst>
          </p:cNvPr>
          <p:cNvSpPr/>
          <p:nvPr/>
        </p:nvSpPr>
        <p:spPr>
          <a:xfrm flipH="1">
            <a:off x="0" y="4705350"/>
            <a:ext cx="9483095" cy="1039128"/>
          </a:xfrm>
          <a:custGeom>
            <a:avLst/>
            <a:gdLst>
              <a:gd name="connsiteX0" fmla="*/ 5457712 w 9483095"/>
              <a:gd name="connsiteY0" fmla="*/ 688717 h 1039128"/>
              <a:gd name="connsiteX1" fmla="*/ 2714062 w 9483095"/>
              <a:gd name="connsiteY1" fmla="*/ 41772 h 1039128"/>
              <a:gd name="connsiteX2" fmla="*/ 0 w 9483095"/>
              <a:gd name="connsiteY2" fmla="*/ 395820 h 1039128"/>
              <a:gd name="connsiteX3" fmla="*/ 0 w 9483095"/>
              <a:gd name="connsiteY3" fmla="*/ 1038765 h 1039128"/>
              <a:gd name="connsiteX4" fmla="*/ 9483096 w 9483095"/>
              <a:gd name="connsiteY4" fmla="*/ 1038765 h 1039128"/>
              <a:gd name="connsiteX5" fmla="*/ 9483096 w 9483095"/>
              <a:gd name="connsiteY5" fmla="*/ 552985 h 1039128"/>
              <a:gd name="connsiteX6" fmla="*/ 7977370 w 9483095"/>
              <a:gd name="connsiteY6" fmla="*/ 795970 h 1039128"/>
              <a:gd name="connsiteX7" fmla="*/ 5457712 w 9483095"/>
              <a:gd name="connsiteY7" fmla="*/ 688717 h 103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3095" h="1039128">
                <a:moveTo>
                  <a:pt x="5457712" y="688717"/>
                </a:moveTo>
                <a:cubicBezTo>
                  <a:pt x="4525523" y="493262"/>
                  <a:pt x="3708270" y="158264"/>
                  <a:pt x="2714062" y="41772"/>
                </a:cubicBezTo>
                <a:cubicBezTo>
                  <a:pt x="2054797" y="-35572"/>
                  <a:pt x="1001794" y="-50907"/>
                  <a:pt x="0" y="395820"/>
                </a:cubicBezTo>
                <a:lnTo>
                  <a:pt x="0" y="1038765"/>
                </a:lnTo>
                <a:lnTo>
                  <a:pt x="9483096" y="1038765"/>
                </a:lnTo>
                <a:lnTo>
                  <a:pt x="9483096" y="552985"/>
                </a:lnTo>
                <a:cubicBezTo>
                  <a:pt x="9004237" y="666353"/>
                  <a:pt x="8498106" y="748030"/>
                  <a:pt x="7977370" y="795970"/>
                </a:cubicBezTo>
                <a:cubicBezTo>
                  <a:pt x="7137547" y="873219"/>
                  <a:pt x="6251826" y="855216"/>
                  <a:pt x="5457712" y="688717"/>
                </a:cubicBezTo>
                <a:close/>
              </a:path>
            </a:pathLst>
          </a:custGeom>
          <a:solidFill>
            <a:srgbClr val="1C3766"/>
          </a:solidFill>
          <a:ln w="173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ECCF926-0470-2106-4D5A-828AD9271CEE}"/>
              </a:ext>
            </a:extLst>
          </p:cNvPr>
          <p:cNvSpPr/>
          <p:nvPr/>
        </p:nvSpPr>
        <p:spPr>
          <a:xfrm flipH="1">
            <a:off x="0" y="4510261"/>
            <a:ext cx="9134876" cy="1065495"/>
          </a:xfrm>
          <a:custGeom>
            <a:avLst/>
            <a:gdLst>
              <a:gd name="connsiteX0" fmla="*/ 6838640 w 9134876"/>
              <a:gd name="connsiteY0" fmla="*/ 778045 h 1065495"/>
              <a:gd name="connsiteX1" fmla="*/ 4529696 w 9134876"/>
              <a:gd name="connsiteY1" fmla="*/ 497245 h 1065495"/>
              <a:gd name="connsiteX2" fmla="*/ 2365843 w 9134876"/>
              <a:gd name="connsiteY2" fmla="*/ 41754 h 1065495"/>
              <a:gd name="connsiteX3" fmla="*/ 0 w 9134876"/>
              <a:gd name="connsiteY3" fmla="*/ 259022 h 1065495"/>
              <a:gd name="connsiteX4" fmla="*/ 2436397 w 9134876"/>
              <a:gd name="connsiteY4" fmla="*/ 137672 h 1065495"/>
              <a:gd name="connsiteX5" fmla="*/ 4509971 w 9134876"/>
              <a:gd name="connsiteY5" fmla="*/ 688985 h 1065495"/>
              <a:gd name="connsiteX6" fmla="*/ 5492230 w 9134876"/>
              <a:gd name="connsiteY6" fmla="*/ 933114 h 1065495"/>
              <a:gd name="connsiteX7" fmla="*/ 6743999 w 9134876"/>
              <a:gd name="connsiteY7" fmla="*/ 1062941 h 1065495"/>
              <a:gd name="connsiteX8" fmla="*/ 6800897 w 9134876"/>
              <a:gd name="connsiteY8" fmla="*/ 1065132 h 1065495"/>
              <a:gd name="connsiteX9" fmla="*/ 7629909 w 9134876"/>
              <a:gd name="connsiteY9" fmla="*/ 1022173 h 1065495"/>
              <a:gd name="connsiteX10" fmla="*/ 9134876 w 9134876"/>
              <a:gd name="connsiteY10" fmla="*/ 778807 h 1065495"/>
              <a:gd name="connsiteX11" fmla="*/ 9134876 w 9134876"/>
              <a:gd name="connsiteY11" fmla="*/ 533059 h 1065495"/>
              <a:gd name="connsiteX12" fmla="*/ 6838640 w 9134876"/>
              <a:gd name="connsiteY12" fmla="*/ 778045 h 106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34876" h="1065495">
                <a:moveTo>
                  <a:pt x="6838640" y="778045"/>
                </a:moveTo>
                <a:cubicBezTo>
                  <a:pt x="6032956" y="777093"/>
                  <a:pt x="5256101" y="667840"/>
                  <a:pt x="4529696" y="497245"/>
                </a:cubicBezTo>
                <a:cubicBezTo>
                  <a:pt x="3819981" y="330460"/>
                  <a:pt x="3136629" y="132052"/>
                  <a:pt x="2365843" y="41754"/>
                </a:cubicBezTo>
                <a:cubicBezTo>
                  <a:pt x="1782632" y="-26636"/>
                  <a:pt x="891411" y="-46544"/>
                  <a:pt x="0" y="259022"/>
                </a:cubicBezTo>
                <a:cubicBezTo>
                  <a:pt x="957982" y="-18540"/>
                  <a:pt x="1858687" y="41849"/>
                  <a:pt x="2436397" y="137672"/>
                </a:cubicBezTo>
                <a:cubicBezTo>
                  <a:pt x="3188027" y="262451"/>
                  <a:pt x="3833067" y="490958"/>
                  <a:pt x="4509971" y="688985"/>
                </a:cubicBezTo>
                <a:cubicBezTo>
                  <a:pt x="4825758" y="781664"/>
                  <a:pt x="5153968" y="863228"/>
                  <a:pt x="5492230" y="933114"/>
                </a:cubicBezTo>
                <a:cubicBezTo>
                  <a:pt x="5899434" y="1016554"/>
                  <a:pt x="6316880" y="1062465"/>
                  <a:pt x="6743999" y="1062941"/>
                </a:cubicBezTo>
                <a:cubicBezTo>
                  <a:pt x="6763041" y="1063008"/>
                  <a:pt x="6782063" y="1063741"/>
                  <a:pt x="6800897" y="1065132"/>
                </a:cubicBezTo>
                <a:cubicBezTo>
                  <a:pt x="7079055" y="1061798"/>
                  <a:pt x="7356265" y="1047434"/>
                  <a:pt x="7629909" y="1022173"/>
                </a:cubicBezTo>
                <a:cubicBezTo>
                  <a:pt x="8150417" y="974081"/>
                  <a:pt x="8656283" y="892280"/>
                  <a:pt x="9134876" y="778807"/>
                </a:cubicBezTo>
                <a:lnTo>
                  <a:pt x="9134876" y="533059"/>
                </a:lnTo>
                <a:cubicBezTo>
                  <a:pt x="9134876" y="533059"/>
                  <a:pt x="7607529" y="778807"/>
                  <a:pt x="6838640" y="778045"/>
                </a:cubicBezTo>
                <a:close/>
              </a:path>
            </a:pathLst>
          </a:custGeom>
          <a:solidFill>
            <a:srgbClr val="3567C1"/>
          </a:solidFill>
          <a:ln w="173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95F565A-2DF6-E491-9BB5-ABC58B4A2024}"/>
              </a:ext>
            </a:extLst>
          </p:cNvPr>
          <p:cNvSpPr/>
          <p:nvPr userDrawn="1"/>
        </p:nvSpPr>
        <p:spPr>
          <a:xfrm flipH="1">
            <a:off x="0" y="4476749"/>
            <a:ext cx="7257413" cy="721715"/>
          </a:xfrm>
          <a:custGeom>
            <a:avLst/>
            <a:gdLst>
              <a:gd name="connsiteX0" fmla="*/ 5174167 w 7257413"/>
              <a:gd name="connsiteY0" fmla="*/ 413598 h 721715"/>
              <a:gd name="connsiteX1" fmla="*/ 2806807 w 7257413"/>
              <a:gd name="connsiteY1" fmla="*/ 314156 h 721715"/>
              <a:gd name="connsiteX2" fmla="*/ 529157 w 7257413"/>
              <a:gd name="connsiteY2" fmla="*/ 31069 h 721715"/>
              <a:gd name="connsiteX3" fmla="*/ 0 w 7257413"/>
              <a:gd name="connsiteY3" fmla="*/ 32879 h 721715"/>
              <a:gd name="connsiteX4" fmla="*/ 598763 w 7257413"/>
              <a:gd name="connsiteY4" fmla="*/ 63169 h 721715"/>
              <a:gd name="connsiteX5" fmla="*/ 2793341 w 7257413"/>
              <a:gd name="connsiteY5" fmla="*/ 480178 h 721715"/>
              <a:gd name="connsiteX6" fmla="*/ 5120492 w 7257413"/>
              <a:gd name="connsiteY6" fmla="*/ 720116 h 721715"/>
              <a:gd name="connsiteX7" fmla="*/ 7257413 w 7257413"/>
              <a:gd name="connsiteY7" fmla="*/ 435982 h 721715"/>
              <a:gd name="connsiteX8" fmla="*/ 7257413 w 7257413"/>
              <a:gd name="connsiteY8" fmla="*/ -364 h 721715"/>
              <a:gd name="connsiteX9" fmla="*/ 5174167 w 7257413"/>
              <a:gd name="connsiteY9" fmla="*/ 413598 h 72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7413" h="721715">
                <a:moveTo>
                  <a:pt x="5174167" y="413598"/>
                </a:moveTo>
                <a:cubicBezTo>
                  <a:pt x="4377587" y="474844"/>
                  <a:pt x="3576834" y="426742"/>
                  <a:pt x="2806807" y="314156"/>
                </a:cubicBezTo>
                <a:cubicBezTo>
                  <a:pt x="2054418" y="204236"/>
                  <a:pt x="1318530" y="60788"/>
                  <a:pt x="529157" y="31069"/>
                </a:cubicBezTo>
                <a:cubicBezTo>
                  <a:pt x="352980" y="24335"/>
                  <a:pt x="175987" y="24935"/>
                  <a:pt x="0" y="32879"/>
                </a:cubicBezTo>
                <a:cubicBezTo>
                  <a:pt x="201042" y="33546"/>
                  <a:pt x="401495" y="43680"/>
                  <a:pt x="598763" y="63169"/>
                </a:cubicBezTo>
                <a:cubicBezTo>
                  <a:pt x="1376377" y="139370"/>
                  <a:pt x="2072246" y="326157"/>
                  <a:pt x="2793341" y="480178"/>
                </a:cubicBezTo>
                <a:cubicBezTo>
                  <a:pt x="3531126" y="637914"/>
                  <a:pt x="4315188" y="733451"/>
                  <a:pt x="5120492" y="720116"/>
                </a:cubicBezTo>
                <a:cubicBezTo>
                  <a:pt x="5889003" y="707543"/>
                  <a:pt x="7257413" y="435982"/>
                  <a:pt x="7257413" y="435982"/>
                </a:cubicBezTo>
                <a:lnTo>
                  <a:pt x="7257413" y="-364"/>
                </a:lnTo>
                <a:cubicBezTo>
                  <a:pt x="7257413" y="-364"/>
                  <a:pt x="5934332" y="355113"/>
                  <a:pt x="5174167" y="413598"/>
                </a:cubicBezTo>
                <a:close/>
              </a:path>
            </a:pathLst>
          </a:custGeom>
          <a:solidFill>
            <a:srgbClr val="7FA1F4"/>
          </a:solidFill>
          <a:ln w="173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6A99B1D-0399-2EEC-203E-2321A56156F3}"/>
              </a:ext>
            </a:extLst>
          </p:cNvPr>
          <p:cNvSpPr/>
          <p:nvPr/>
        </p:nvSpPr>
        <p:spPr>
          <a:xfrm flipH="1">
            <a:off x="0" y="4509092"/>
            <a:ext cx="7366089" cy="779577"/>
          </a:xfrm>
          <a:custGeom>
            <a:avLst/>
            <a:gdLst>
              <a:gd name="connsiteX0" fmla="*/ 5145148 w 7366089"/>
              <a:gd name="connsiteY0" fmla="*/ 473839 h 779577"/>
              <a:gd name="connsiteX1" fmla="*/ 2786133 w 7366089"/>
              <a:gd name="connsiteY1" fmla="*/ 332677 h 779577"/>
              <a:gd name="connsiteX2" fmla="*/ 529157 w 7366089"/>
              <a:gd name="connsiteY2" fmla="*/ 9490 h 779577"/>
              <a:gd name="connsiteX3" fmla="*/ 0 w 7366089"/>
              <a:gd name="connsiteY3" fmla="*/ 2060 h 779577"/>
              <a:gd name="connsiteX4" fmla="*/ 596487 w 7366089"/>
              <a:gd name="connsiteY4" fmla="*/ 42923 h 779577"/>
              <a:gd name="connsiteX5" fmla="*/ 2760340 w 7366089"/>
              <a:gd name="connsiteY5" fmla="*/ 498414 h 779577"/>
              <a:gd name="connsiteX6" fmla="*/ 5069284 w 7366089"/>
              <a:gd name="connsiteY6" fmla="*/ 779214 h 779577"/>
              <a:gd name="connsiteX7" fmla="*/ 7366089 w 7366089"/>
              <a:gd name="connsiteY7" fmla="*/ 534228 h 779577"/>
              <a:gd name="connsiteX8" fmla="*/ 7366089 w 7366089"/>
              <a:gd name="connsiteY8" fmla="*/ 97692 h 779577"/>
              <a:gd name="connsiteX9" fmla="*/ 5145148 w 7366089"/>
              <a:gd name="connsiteY9" fmla="*/ 473839 h 77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66089" h="779577">
                <a:moveTo>
                  <a:pt x="5145148" y="473839"/>
                </a:moveTo>
                <a:cubicBezTo>
                  <a:pt x="4344775" y="520893"/>
                  <a:pt x="3547816" y="458789"/>
                  <a:pt x="2786133" y="332677"/>
                </a:cubicBezTo>
                <a:cubicBezTo>
                  <a:pt x="2041900" y="209517"/>
                  <a:pt x="1316443" y="53210"/>
                  <a:pt x="529157" y="9490"/>
                </a:cubicBezTo>
                <a:cubicBezTo>
                  <a:pt x="353492" y="-331"/>
                  <a:pt x="176499" y="-2817"/>
                  <a:pt x="0" y="2060"/>
                </a:cubicBezTo>
                <a:cubicBezTo>
                  <a:pt x="200947" y="6204"/>
                  <a:pt x="400661" y="19881"/>
                  <a:pt x="596487" y="42923"/>
                </a:cubicBezTo>
                <a:cubicBezTo>
                  <a:pt x="1367273" y="133221"/>
                  <a:pt x="2050625" y="331629"/>
                  <a:pt x="2760340" y="498414"/>
                </a:cubicBezTo>
                <a:cubicBezTo>
                  <a:pt x="3486744" y="669008"/>
                  <a:pt x="4263600" y="779214"/>
                  <a:pt x="5069284" y="779214"/>
                </a:cubicBezTo>
                <a:cubicBezTo>
                  <a:pt x="6303983" y="779214"/>
                  <a:pt x="7366089" y="534228"/>
                  <a:pt x="7366089" y="534228"/>
                </a:cubicBezTo>
                <a:lnTo>
                  <a:pt x="7366089" y="97692"/>
                </a:lnTo>
                <a:cubicBezTo>
                  <a:pt x="7366089" y="97692"/>
                  <a:pt x="5908727" y="428880"/>
                  <a:pt x="5145148" y="473839"/>
                </a:cubicBezTo>
                <a:close/>
              </a:path>
            </a:pathLst>
          </a:custGeom>
          <a:solidFill>
            <a:srgbClr val="2F5BAB"/>
          </a:solidFill>
          <a:ln w="173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5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7" r:id="rId3"/>
  </p:sldLayoutIdLst>
  <p:txStyles>
    <p:titleStyle>
      <a:lvl1pPr algn="r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venir 85 Heavy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Avenir LT Std 45 Boo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Avenir LT Std 45 Book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Avenir LT Std 45 Book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Avenir LT Std 45 Book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Avenir LT Std 45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kewoodps.org/bond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hyperlink" Target="mailto:duitsj@lakewoodps.or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E7087FB-FC0F-4DDB-8182-2DB18140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43150"/>
            <a:ext cx="7924800" cy="2658508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dirty="0"/>
              <a:t>August 2023</a:t>
            </a:r>
            <a:br>
              <a:rPr lang="en-US" dirty="0"/>
            </a:br>
            <a:r>
              <a:rPr lang="en-US" dirty="0"/>
              <a:t>Bond Program</a:t>
            </a:r>
            <a:br>
              <a:rPr lang="en-US" dirty="0"/>
            </a:br>
            <a:br>
              <a:rPr lang="en-US" sz="3600" dirty="0"/>
            </a:br>
            <a:r>
              <a:rPr lang="en-US" sz="3600" b="0" i="1" dirty="0"/>
              <a:t>Election Day: August 8, 2023</a:t>
            </a: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2A593569-ECAA-4A5B-B4F5-4A3FD4822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63" y="361950"/>
            <a:ext cx="1791287" cy="12192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BB8C556-37D7-4F5A-9A23-0282FC701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22" y="4377882"/>
            <a:ext cx="806888" cy="403668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607C92B-5835-9083-1B6E-818FE964F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52" y="4552950"/>
            <a:ext cx="976933" cy="18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48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B13D6-7158-4825-BDB0-342BD9F5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050"/>
            <a:ext cx="8763000" cy="990600"/>
          </a:xfrm>
        </p:spPr>
        <p:txBody>
          <a:bodyPr/>
          <a:lstStyle/>
          <a:p>
            <a:r>
              <a:rPr lang="en-US" dirty="0"/>
              <a:t>Summary of Bond Program Components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C3A95-1F1D-5EDE-21F3-1C4833E5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95350"/>
            <a:ext cx="4876800" cy="406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82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68DFA5-84F2-D200-38CA-4C9468F0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333750"/>
            <a:ext cx="7543800" cy="1447800"/>
          </a:xfrm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en-US" sz="8000" dirty="0"/>
              <a:t>Safety &amp; Security</a:t>
            </a:r>
          </a:p>
        </p:txBody>
      </p:sp>
    </p:spTree>
    <p:extLst>
      <p:ext uri="{BB962C8B-B14F-4D97-AF65-F5344CB8AC3E}">
        <p14:creationId xmlns:p14="http://schemas.microsoft.com/office/powerpoint/2010/main" val="698863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EEFD-BE18-BF04-CC8D-1E40E7B6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9550"/>
            <a:ext cx="8915400" cy="68580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New Safe &amp; Secure Entry</a:t>
            </a:r>
            <a:br>
              <a:rPr lang="en-US" dirty="0"/>
            </a:br>
            <a:endParaRPr lang="en-US" b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072411-E2FD-DBAE-39FB-C391ABFF9314}"/>
              </a:ext>
            </a:extLst>
          </p:cNvPr>
          <p:cNvGrpSpPr/>
          <p:nvPr/>
        </p:nvGrpSpPr>
        <p:grpSpPr>
          <a:xfrm>
            <a:off x="381000" y="1352550"/>
            <a:ext cx="8237633" cy="2718419"/>
            <a:chOff x="2590800" y="996331"/>
            <a:chExt cx="5943600" cy="19613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00DE05-11DB-1C7B-AFA2-456565FCD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95257" y="996331"/>
              <a:ext cx="2939143" cy="193983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8BA7E6-29F1-DB27-AB62-5B6197078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90800" y="996331"/>
              <a:ext cx="2939143" cy="1961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5371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EEFD-BE18-BF04-CC8D-1E40E7B6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9550"/>
            <a:ext cx="8915400" cy="762000"/>
          </a:xfrm>
        </p:spPr>
        <p:txBody>
          <a:bodyPr/>
          <a:lstStyle/>
          <a:p>
            <a:r>
              <a:rPr lang="en-US" dirty="0"/>
              <a:t>High School Track &amp; New Bus Garage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257BD-D0A8-681A-F3C1-BFF68E7324CB}"/>
              </a:ext>
            </a:extLst>
          </p:cNvPr>
          <p:cNvSpPr txBox="1"/>
          <p:nvPr/>
        </p:nvSpPr>
        <p:spPr>
          <a:xfrm>
            <a:off x="6477000" y="3421618"/>
            <a:ext cx="1954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Replacement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1AEEE9-2A75-A8FC-A2CB-CF9D38D2ACCE}"/>
              </a:ext>
            </a:extLst>
          </p:cNvPr>
          <p:cNvSpPr txBox="1"/>
          <p:nvPr/>
        </p:nvSpPr>
        <p:spPr>
          <a:xfrm>
            <a:off x="228600" y="2266950"/>
            <a:ext cx="1631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Potential Location of a New 5,000sf </a:t>
            </a:r>
          </a:p>
          <a:p>
            <a:pPr algn="r"/>
            <a:r>
              <a:rPr lang="en-US" dirty="0"/>
              <a:t>Bus Garage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63162-9259-2D43-3E5D-CA2EB9CB70EC}"/>
              </a:ext>
            </a:extLst>
          </p:cNvPr>
          <p:cNvSpPr txBox="1"/>
          <p:nvPr/>
        </p:nvSpPr>
        <p:spPr>
          <a:xfrm>
            <a:off x="6477000" y="3802618"/>
            <a:ext cx="274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New Fencing </a:t>
            </a:r>
          </a:p>
          <a:p>
            <a:r>
              <a:rPr lang="en-US" dirty="0"/>
              <a:t>around Track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3BABB-AC43-580E-23CA-7AADAC906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668" y="1047750"/>
            <a:ext cx="4574150" cy="358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63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68DFA5-84F2-D200-38CA-4C9468F0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333750"/>
            <a:ext cx="7696200" cy="144780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8000" dirty="0"/>
              <a:t>Fiscal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343949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EEFD-BE18-BF04-CC8D-1E40E7B6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9550"/>
            <a:ext cx="8915400" cy="1066800"/>
          </a:xfrm>
        </p:spPr>
        <p:txBody>
          <a:bodyPr/>
          <a:lstStyle/>
          <a:p>
            <a:r>
              <a:rPr lang="en-US" dirty="0"/>
              <a:t>High School Infrastructure Needs</a:t>
            </a:r>
            <a:br>
              <a:rPr lang="en-US" dirty="0"/>
            </a:br>
            <a:r>
              <a:rPr lang="en-US" dirty="0"/>
              <a:t>Priority 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9815CB-0002-365D-24B4-047D48EA0EDA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1276350"/>
          <a:ext cx="6400800" cy="312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138">
                  <a:extLst>
                    <a:ext uri="{9D8B030D-6E8A-4147-A177-3AD203B41FA5}">
                      <a16:colId xmlns:a16="http://schemas.microsoft.com/office/drawing/2014/main" val="2705110214"/>
                    </a:ext>
                  </a:extLst>
                </a:gridCol>
                <a:gridCol w="6006662">
                  <a:extLst>
                    <a:ext uri="{9D8B030D-6E8A-4147-A177-3AD203B41FA5}">
                      <a16:colId xmlns:a16="http://schemas.microsoft.com/office/drawing/2014/main" val="1204047833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Safe and secure entrance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7355477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Exterior door security/card access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1690629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Secure entry to 2nd floor weight room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369726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Partial roof replacement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145478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Replace fire alarm system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7421577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Replace boilers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1397927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Replace existing access controls throughout building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6615969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Hazardous material removal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102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456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EEFD-BE18-BF04-CC8D-1E40E7B6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9550"/>
            <a:ext cx="8915400" cy="1066800"/>
          </a:xfrm>
        </p:spPr>
        <p:txBody>
          <a:bodyPr/>
          <a:lstStyle/>
          <a:p>
            <a:r>
              <a:rPr lang="en-US" dirty="0"/>
              <a:t>Middle School Infrastructure Needs</a:t>
            </a:r>
            <a:br>
              <a:rPr lang="en-US" dirty="0"/>
            </a:br>
            <a:r>
              <a:rPr lang="en-US" dirty="0"/>
              <a:t>Priority 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C0A5ABA-856D-2B92-8756-12F566017CA7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1352550"/>
          <a:ext cx="6858000" cy="29609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291">
                  <a:extLst>
                    <a:ext uri="{9D8B030D-6E8A-4147-A177-3AD203B41FA5}">
                      <a16:colId xmlns:a16="http://schemas.microsoft.com/office/drawing/2014/main" val="4018837234"/>
                    </a:ext>
                  </a:extLst>
                </a:gridCol>
                <a:gridCol w="6435709">
                  <a:extLst>
                    <a:ext uri="{9D8B030D-6E8A-4147-A177-3AD203B41FA5}">
                      <a16:colId xmlns:a16="http://schemas.microsoft.com/office/drawing/2014/main" val="2711394807"/>
                    </a:ext>
                  </a:extLst>
                </a:gridCol>
              </a:tblGrid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Safe and secure entrance 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543407285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Replace fiberglass/skylight roofing in main entry &amp; corridor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340333202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Replace HVAC chiller &amp; tower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295673692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Replace one boiler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142254266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Replace CHW pumps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980465407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Replace data cabling throughout building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731172101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Tuckpoint masonry in gym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039176907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Replace exterior lighting controls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950126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662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EEFD-BE18-BF04-CC8D-1E40E7B6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9550"/>
            <a:ext cx="8915400" cy="1066800"/>
          </a:xfrm>
        </p:spPr>
        <p:txBody>
          <a:bodyPr/>
          <a:lstStyle/>
          <a:p>
            <a:r>
              <a:rPr lang="en-US" dirty="0"/>
              <a:t>Elementary School Infrastructure Needs</a:t>
            </a:r>
            <a:br>
              <a:rPr lang="en-US" dirty="0"/>
            </a:br>
            <a:r>
              <a:rPr lang="en-US" dirty="0"/>
              <a:t>Priority 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F43EA6-6684-E6FC-925A-E6627FDCD0A0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1504950"/>
          <a:ext cx="6324600" cy="2762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446">
                  <a:extLst>
                    <a:ext uri="{9D8B030D-6E8A-4147-A177-3AD203B41FA5}">
                      <a16:colId xmlns:a16="http://schemas.microsoft.com/office/drawing/2014/main" val="3561984149"/>
                    </a:ext>
                  </a:extLst>
                </a:gridCol>
                <a:gridCol w="5935154">
                  <a:extLst>
                    <a:ext uri="{9D8B030D-6E8A-4147-A177-3AD203B41FA5}">
                      <a16:colId xmlns:a16="http://schemas.microsoft.com/office/drawing/2014/main" val="2402619945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Safe and secure entrance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443149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Replace fire alarm system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760502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Replace chiller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827267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Partial roof replacement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686455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Install additional cameras/surveillance on interior and exterior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2409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Replace concrete/sidewalk entrance at SW corner of building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7781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768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EEFD-BE18-BF04-CC8D-1E40E7B6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9550"/>
            <a:ext cx="8915400" cy="685800"/>
          </a:xfrm>
        </p:spPr>
        <p:txBody>
          <a:bodyPr/>
          <a:lstStyle/>
          <a:p>
            <a:r>
              <a:rPr lang="en-US" sz="2800" dirty="0"/>
              <a:t>Elementary School New Drives &amp; Parking Lots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9DB0A-7C92-FF8D-2C13-4869BB395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71550"/>
            <a:ext cx="6204770" cy="358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96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EEFD-BE18-BF04-CC8D-1E40E7B6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Purchase of Buses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3E218-38AA-CA85-CC74-6CE13D16A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84"/>
          <a:stretch/>
        </p:blipFill>
        <p:spPr bwMode="auto">
          <a:xfrm>
            <a:off x="874280" y="711077"/>
            <a:ext cx="408693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229DECE-1D7B-9EC0-38D2-D1665D4FC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79444"/>
            <a:ext cx="2743200" cy="20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B6AD46-04AB-33C3-993A-88F698D0F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4"/>
          <a:stretch/>
        </p:blipFill>
        <p:spPr bwMode="auto">
          <a:xfrm>
            <a:off x="1255280" y="2879444"/>
            <a:ext cx="3192190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school bus on a lift in a garage&#10;&#10;Description automatically generated with medium confidence">
            <a:extLst>
              <a:ext uri="{FF2B5EF4-FFF2-40B4-BE49-F238E27FC236}">
                <a16:creationId xmlns:a16="http://schemas.microsoft.com/office/drawing/2014/main" id="{1CCA3199-0E86-00D0-0FC5-ADB3A0D9A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11077"/>
            <a:ext cx="3098038" cy="206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3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63F5AC-92C7-D37D-D701-6603F5C39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57350"/>
            <a:ext cx="3276601" cy="1447800"/>
          </a:xfrm>
        </p:spPr>
        <p:txBody>
          <a:bodyPr anchor="ctr"/>
          <a:lstStyle/>
          <a:p>
            <a:pPr algn="ctr"/>
            <a:r>
              <a:rPr lang="en-US" dirty="0"/>
              <a:t>What’s on the August 8, 2023 Ballot?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49EB3E-7268-7DC4-6617-547D6B909BE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886200" y="1051947"/>
            <a:ext cx="5257800" cy="1672203"/>
          </a:xfrm>
        </p:spPr>
        <p:txBody>
          <a:bodyPr/>
          <a:lstStyle/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AEEF"/>
              </a:buClr>
              <a:buSzPts val="2400"/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Total Bond Proposal is $39 million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AEEF"/>
              </a:buClr>
              <a:buSzPts val="2400"/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Touches every facility in the District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AEEF"/>
              </a:buClr>
              <a:buSzPts val="2400"/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Emphasis on safety &amp; infrastructure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AEEF"/>
              </a:buClr>
              <a:buSzPts val="2400"/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Tax Impact = 1.2 mill increase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3" name="Picture 2" descr="A picture containing text, graphics, graphic design, font&#10;&#10;Description automatically generated">
            <a:extLst>
              <a:ext uri="{FF2B5EF4-FFF2-40B4-BE49-F238E27FC236}">
                <a16:creationId xmlns:a16="http://schemas.microsoft.com/office/drawing/2014/main" id="{1F8F53BE-D034-EC3B-BCFC-7A1184DF8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10" y="209550"/>
            <a:ext cx="1380301" cy="762000"/>
          </a:xfrm>
          <a:prstGeom prst="rect">
            <a:avLst/>
          </a:prstGeom>
        </p:spPr>
      </p:pic>
      <p:pic>
        <p:nvPicPr>
          <p:cNvPr id="7" name="Picture 6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5BBC58A3-82F7-49F6-39EE-76676C36F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11" y="2343150"/>
            <a:ext cx="4232522" cy="221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85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68DFA5-84F2-D200-38CA-4C9468F0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333750"/>
            <a:ext cx="7772400" cy="144780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7200" dirty="0"/>
              <a:t>Strategic Plan for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548645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64AD3-D62C-6161-EB5D-9CEB9CD31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910" y="781586"/>
            <a:ext cx="2514686" cy="163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EE1B7A-BC53-E066-10DA-1FBE3240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81587"/>
            <a:ext cx="2460353" cy="1638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D22731-B97E-D7AA-6C63-D98BB6F61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153" y="781586"/>
            <a:ext cx="2417003" cy="1638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FBBFF6-7345-D15F-65F1-ADEA72D87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491443"/>
            <a:ext cx="3590905" cy="2398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DB996-C703-CCA9-B687-29DE9A528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3761" y="2491443"/>
            <a:ext cx="3815395" cy="2398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E76AB-7933-3326-4524-88BBE8025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Upgrades &amp; New Furniture</a:t>
            </a:r>
          </a:p>
        </p:txBody>
      </p:sp>
    </p:spTree>
    <p:extLst>
      <p:ext uri="{BB962C8B-B14F-4D97-AF65-F5344CB8AC3E}">
        <p14:creationId xmlns:p14="http://schemas.microsoft.com/office/powerpoint/2010/main" val="4020665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68DFA5-84F2-D200-38CA-4C9468F0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333750"/>
            <a:ext cx="8229600" cy="144780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8000" dirty="0"/>
              <a:t>Unified </a:t>
            </a:r>
            <a:br>
              <a:rPr lang="en-US" sz="8000" dirty="0"/>
            </a:br>
            <a:r>
              <a:rPr lang="en-US" sz="8000" dirty="0"/>
              <a:t>Lakewood Campus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EE66F2-63B8-13EE-45EF-D27A082F1930}"/>
              </a:ext>
            </a:extLst>
          </p:cNvPr>
          <p:cNvSpPr txBox="1"/>
          <p:nvPr/>
        </p:nvSpPr>
        <p:spPr>
          <a:xfrm>
            <a:off x="3031067" y="1794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89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EEFD-BE18-BF04-CC8D-1E40E7B6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190750"/>
            <a:ext cx="3810000" cy="438150"/>
          </a:xfrm>
        </p:spPr>
        <p:txBody>
          <a:bodyPr/>
          <a:lstStyle/>
          <a:p>
            <a:pPr algn="ctr"/>
            <a:r>
              <a:rPr lang="en-US" dirty="0"/>
              <a:t>New Property by </a:t>
            </a:r>
            <a:br>
              <a:rPr lang="en-US" dirty="0"/>
            </a:br>
            <a:r>
              <a:rPr lang="en-US" dirty="0"/>
              <a:t>Middle School Site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8600" y="0"/>
            <a:ext cx="5105400" cy="5467350"/>
          </a:xfrm>
          <a:prstGeom prst="rect">
            <a:avLst/>
          </a:prstGeom>
          <a:solidFill>
            <a:srgbClr val="2F5B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r="-444"/>
          <a:stretch/>
        </p:blipFill>
        <p:spPr>
          <a:xfrm>
            <a:off x="4188675" y="251460"/>
            <a:ext cx="4805249" cy="47548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52400" y="5006340"/>
            <a:ext cx="4341075" cy="461010"/>
          </a:xfrm>
          <a:prstGeom prst="rect">
            <a:avLst/>
          </a:prstGeom>
          <a:solidFill>
            <a:srgbClr val="2F5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83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EEFD-BE18-BF04-CC8D-1E40E7B6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" y="514350"/>
            <a:ext cx="5715000" cy="43815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dirty="0"/>
              <a:t>New Elementary Building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C6C74-B124-B55B-8B46-616AA75CC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" r="3144" b="-349"/>
          <a:stretch/>
        </p:blipFill>
        <p:spPr>
          <a:xfrm>
            <a:off x="3810000" y="1352550"/>
            <a:ext cx="5181600" cy="2750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C3969-D247-CCC5-E726-382E4A7E8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352551"/>
            <a:ext cx="3526374" cy="27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12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"/>
          <p:cNvSpPr txBox="1">
            <a:spLocks noGrp="1"/>
          </p:cNvSpPr>
          <p:nvPr>
            <p:ph type="title"/>
          </p:nvPr>
        </p:nvSpPr>
        <p:spPr>
          <a:xfrm>
            <a:off x="228599" y="1581150"/>
            <a:ext cx="3276601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dirty="0"/>
              <a:t>In Summary... Importance of 2023 Bond</a:t>
            </a:r>
            <a:endParaRPr dirty="0"/>
          </a:p>
        </p:txBody>
      </p:sp>
      <p:sp>
        <p:nvSpPr>
          <p:cNvPr id="165" name="Google Shape;165;p11"/>
          <p:cNvSpPr txBox="1">
            <a:spLocks noGrp="1"/>
          </p:cNvSpPr>
          <p:nvPr>
            <p:ph type="body" idx="2"/>
          </p:nvPr>
        </p:nvSpPr>
        <p:spPr>
          <a:xfrm>
            <a:off x="3810000" y="133350"/>
            <a:ext cx="52578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800" dirty="0">
                <a:solidFill>
                  <a:schemeClr val="tx1"/>
                </a:solidFill>
              </a:rPr>
              <a:t>The Board of Education believes the 2023 Bond will benefit students and the community in a variety of ways, including: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0"/>
              </a:spcAft>
              <a:buClr>
                <a:srgbClr val="00AEEF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Improving environmental quality and operational efficiency by upgrading outdated building systems/finishes and improving bus transportation throughout the District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0"/>
              </a:spcAft>
              <a:buClr>
                <a:srgbClr val="00AEEF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Providing safe and secure building entrances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0"/>
              </a:spcAft>
              <a:buClr>
                <a:srgbClr val="00AEEF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Supporting student success with school facilities that engage students and promote a dynamic, collaborative, and stimulating atmosphere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0"/>
              </a:spcAft>
              <a:buClr>
                <a:srgbClr val="00AEEF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Creating a more unified Lakewood community through the expansion of our main campus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C8406F2-330D-0A9C-0539-F15DFB5CF073}"/>
              </a:ext>
            </a:extLst>
          </p:cNvPr>
          <p:cNvSpPr txBox="1">
            <a:spLocks/>
          </p:cNvSpPr>
          <p:nvPr/>
        </p:nvSpPr>
        <p:spPr>
          <a:xfrm>
            <a:off x="5334000" y="742950"/>
            <a:ext cx="35814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200" b="1" kern="1200">
                <a:solidFill>
                  <a:srgbClr val="1C3766"/>
                </a:solidFill>
                <a:latin typeface="Calibri" panose="020F0502020204030204" pitchFamily="34" charset="0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Ongoing Efforts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Project Steering Committee Meeting at 7 p.m. on May 30 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Weekly Meeting with </a:t>
            </a:r>
            <a:br>
              <a:rPr lang="en-US" sz="1600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sz="1600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Bond Partners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Weekly meeting with </a:t>
            </a:r>
            <a:br>
              <a:rPr lang="en-US" sz="1600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sz="1600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Campaign Leaders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E7A12-F28F-F13D-8CA9-F8CA68A60CE4}"/>
              </a:ext>
            </a:extLst>
          </p:cNvPr>
          <p:cNvSpPr txBox="1"/>
          <p:nvPr/>
        </p:nvSpPr>
        <p:spPr>
          <a:xfrm>
            <a:off x="304800" y="742950"/>
            <a:ext cx="5029200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C3766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School Presentations</a:t>
            </a:r>
          </a:p>
          <a:p>
            <a:pPr marL="285750" indent="-28575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Lakewood Elementary School – May 22</a:t>
            </a:r>
          </a:p>
          <a:p>
            <a:pPr marL="285750" indent="-28575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Lakewood Early Childhood Center – May 24</a:t>
            </a:r>
          </a:p>
          <a:p>
            <a:pPr marL="285750" indent="-28575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Lakewood Middle School – May 24</a:t>
            </a:r>
          </a:p>
          <a:p>
            <a:pPr marL="285750" indent="-28575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Lakewood High School – May 24 </a:t>
            </a:r>
          </a:p>
          <a:p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1C3766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Community Engagements</a:t>
            </a:r>
          </a:p>
          <a:p>
            <a:pPr marL="285750" indent="-28575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Sunfield</a:t>
            </a: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Township Hall at 7 p.m. on May 31</a:t>
            </a:r>
          </a:p>
          <a:p>
            <a:pPr marL="285750" indent="-28575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Lakewood Early Childhood Center Gymnasium </a:t>
            </a:r>
            <a:b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 7 p.m. on June 1</a:t>
            </a:r>
          </a:p>
          <a:p>
            <a:pPr marL="285750" indent="-28575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Clarksville Village Office at 7 p.m. on June 7 </a:t>
            </a:r>
          </a:p>
          <a:p>
            <a:pPr marL="285750" indent="-28575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Lake Odessa Library at 7 p.m. on June 8 </a:t>
            </a:r>
            <a:endParaRPr lang="en-US" sz="16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07B71-B7BE-9A5E-7421-F74EDAB70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9550"/>
            <a:ext cx="8915400" cy="457200"/>
          </a:xfrm>
        </p:spPr>
        <p:txBody>
          <a:bodyPr/>
          <a:lstStyle/>
          <a:p>
            <a:r>
              <a:rPr lang="en-US" dirty="0"/>
              <a:t>Scheduled Engagements</a:t>
            </a:r>
          </a:p>
        </p:txBody>
      </p:sp>
    </p:spTree>
    <p:extLst>
      <p:ext uri="{BB962C8B-B14F-4D97-AF65-F5344CB8AC3E}">
        <p14:creationId xmlns:p14="http://schemas.microsoft.com/office/powerpoint/2010/main" val="3815090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"/>
          <p:cNvSpPr txBox="1">
            <a:spLocks noGrp="1"/>
          </p:cNvSpPr>
          <p:nvPr>
            <p:ph type="title"/>
          </p:nvPr>
        </p:nvSpPr>
        <p:spPr>
          <a:xfrm>
            <a:off x="180109" y="612198"/>
            <a:ext cx="89154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E9A5D"/>
              </a:buClr>
              <a:buSzPts val="3200"/>
              <a:buFont typeface="Calibri"/>
              <a:buNone/>
            </a:pPr>
            <a:r>
              <a:rPr lang="en-US" dirty="0"/>
              <a:t>For More Information</a:t>
            </a:r>
            <a:endParaRPr dirty="0"/>
          </a:p>
        </p:txBody>
      </p:sp>
      <p:sp>
        <p:nvSpPr>
          <p:cNvPr id="171" name="Google Shape;171;p12"/>
          <p:cNvSpPr txBox="1">
            <a:spLocks noGrp="1"/>
          </p:cNvSpPr>
          <p:nvPr>
            <p:ph type="body" sz="quarter" idx="10"/>
          </p:nvPr>
        </p:nvSpPr>
        <p:spPr>
          <a:xfrm>
            <a:off x="180109" y="1657350"/>
            <a:ext cx="5181600" cy="206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dirty="0"/>
              <a:t>Please visit the District’s website at </a:t>
            </a:r>
            <a:r>
              <a:rPr lang="en-US" dirty="0">
                <a:hlinkClick r:id="rId3"/>
              </a:rPr>
              <a:t>lakewoodps.org/bond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dirty="0"/>
              <a:t>Email your questions about the proposal to: </a:t>
            </a:r>
            <a:r>
              <a:rPr lang="en-US" u="sng" dirty="0">
                <a:hlinkClick r:id="rId4"/>
              </a:rPr>
              <a:t>duitsj@lakewoodps.org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60A06-FB9A-4A25-17F1-243FB19B7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68136"/>
            <a:ext cx="2647950" cy="26479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E7087FB-FC0F-4DDB-8182-2DB18140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943350"/>
            <a:ext cx="7848600" cy="83820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Questions?</a:t>
            </a:r>
            <a:br>
              <a:rPr lang="en-US" dirty="0"/>
            </a:br>
            <a:endParaRPr lang="en-US" sz="3600" dirty="0"/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2A593569-ECAA-4A5B-B4F5-4A3FD4822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63" y="361950"/>
            <a:ext cx="1791287" cy="12192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B08E60A-42B2-7EF3-ECC9-3EE5397F1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22" y="4377882"/>
            <a:ext cx="806888" cy="403668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20F352B-AE75-EF12-E86F-837EAAEE2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52" y="4552950"/>
            <a:ext cx="976933" cy="18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56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42EDD-F9FD-3C6D-510A-1E4AE259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4810"/>
            <a:ext cx="8915400" cy="438150"/>
          </a:xfrm>
        </p:spPr>
        <p:txBody>
          <a:bodyPr/>
          <a:lstStyle/>
          <a:p>
            <a:r>
              <a:rPr lang="en-US" dirty="0"/>
              <a:t>2023 Bond Goals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839B7-930B-0182-A520-00BA0753E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736275"/>
            <a:ext cx="693159" cy="693159"/>
          </a:xfrm>
          <a:prstGeom prst="rect">
            <a:avLst/>
          </a:prstGeom>
        </p:spPr>
      </p:pic>
      <p:pic>
        <p:nvPicPr>
          <p:cNvPr id="5" name="Picture 4" descr="A hand holding a coin&#10;&#10;Description automatically generated with medium confidence">
            <a:extLst>
              <a:ext uri="{FF2B5EF4-FFF2-40B4-BE49-F238E27FC236}">
                <a16:creationId xmlns:a16="http://schemas.microsoft.com/office/drawing/2014/main" id="{D977CD4C-7DAA-3977-2E16-C9082B97E1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249" y="1748116"/>
            <a:ext cx="693159" cy="693159"/>
          </a:xfrm>
          <a:prstGeom prst="rect">
            <a:avLst/>
          </a:prstGeom>
        </p:spPr>
      </p:pic>
      <p:pic>
        <p:nvPicPr>
          <p:cNvPr id="6" name="Picture 5" descr="A white outline of a graduation cap&#10;&#10;Description automatically generated with medium confidence">
            <a:extLst>
              <a:ext uri="{FF2B5EF4-FFF2-40B4-BE49-F238E27FC236}">
                <a16:creationId xmlns:a16="http://schemas.microsoft.com/office/drawing/2014/main" id="{AD4BD48A-D46C-7F21-290A-90E7DDFB2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17843"/>
            <a:ext cx="693159" cy="693159"/>
          </a:xfrm>
          <a:prstGeom prst="rect">
            <a:avLst/>
          </a:prstGeom>
        </p:spPr>
      </p:pic>
      <p:pic>
        <p:nvPicPr>
          <p:cNvPr id="7" name="Picture 6" descr="A picture containing design, art&#10;&#10;Description automatically generated with medium confidence">
            <a:extLst>
              <a:ext uri="{FF2B5EF4-FFF2-40B4-BE49-F238E27FC236}">
                <a16:creationId xmlns:a16="http://schemas.microsoft.com/office/drawing/2014/main" id="{7EAAF014-95E6-6885-DB80-5FAF5C46D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249" y="3216606"/>
            <a:ext cx="693159" cy="693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129E82-A1D8-D250-7F1B-6E670D54A119}"/>
              </a:ext>
            </a:extLst>
          </p:cNvPr>
          <p:cNvSpPr txBox="1"/>
          <p:nvPr/>
        </p:nvSpPr>
        <p:spPr>
          <a:xfrm>
            <a:off x="1250975" y="1617643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Safety &amp; Security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CAE51-5961-D245-AA9B-301A33E9DCFA}"/>
              </a:ext>
            </a:extLst>
          </p:cNvPr>
          <p:cNvSpPr txBox="1"/>
          <p:nvPr/>
        </p:nvSpPr>
        <p:spPr>
          <a:xfrm>
            <a:off x="5682343" y="1617643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Fiscal Responsibility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CA5C95-5430-3660-FD0D-79A8AA90EC49}"/>
              </a:ext>
            </a:extLst>
          </p:cNvPr>
          <p:cNvSpPr txBox="1"/>
          <p:nvPr/>
        </p:nvSpPr>
        <p:spPr>
          <a:xfrm>
            <a:off x="5682342" y="3066433"/>
            <a:ext cx="3309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Unified Lakewood Campus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7C7F14-8B61-0790-BB8A-4C954DBD2D30}"/>
              </a:ext>
            </a:extLst>
          </p:cNvPr>
          <p:cNvSpPr txBox="1"/>
          <p:nvPr/>
        </p:nvSpPr>
        <p:spPr>
          <a:xfrm>
            <a:off x="1250975" y="3066433"/>
            <a:ext cx="3309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Strategic Plan for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2777835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C21F2F-D5D6-1F5C-9CB5-1219B0B7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38150"/>
            <a:ext cx="7848600" cy="3880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1B13D6-7158-4825-BDB0-342BD9F5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Tentative 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0764C-374E-4A40-99FA-2130F6041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" y="4242539"/>
            <a:ext cx="8915400" cy="304800"/>
          </a:xfrm>
        </p:spPr>
        <p:txBody>
          <a:bodyPr/>
          <a:lstStyle/>
          <a:p>
            <a:pPr marL="0" indent="0">
              <a:buNone/>
            </a:pPr>
            <a:r>
              <a:rPr lang="en-US" sz="1100" b="1" i="1" dirty="0"/>
              <a:t>Design, Bidding &amp; Construction Phases are just indicative, and will be adjusted based on the potential projects' selection.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66D2F7-B7AC-2D75-82E9-343904280C21}"/>
              </a:ext>
            </a:extLst>
          </p:cNvPr>
          <p:cNvSpPr/>
          <p:nvPr/>
        </p:nvSpPr>
        <p:spPr>
          <a:xfrm>
            <a:off x="457200" y="647700"/>
            <a:ext cx="2209800" cy="1924050"/>
          </a:xfrm>
          <a:prstGeom prst="rect">
            <a:avLst/>
          </a:prstGeom>
          <a:solidFill>
            <a:srgbClr val="FFFF00">
              <a:alpha val="7843"/>
            </a:srgbClr>
          </a:solidFill>
          <a:ln w="44450">
            <a:solidFill>
              <a:srgbClr val="FFED0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3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A6FE-598C-CF3D-CA3C-D67EEB25A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Fresh Start – December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03AC3-8AC7-9204-B95F-7A9D17C1E6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647700"/>
            <a:ext cx="8839200" cy="438150"/>
          </a:xfrm>
        </p:spPr>
        <p:txBody>
          <a:bodyPr/>
          <a:lstStyle/>
          <a:p>
            <a:pPr marL="0" lvl="1" indent="0">
              <a:buNone/>
            </a:pPr>
            <a:r>
              <a:rPr lang="en-US" dirty="0">
                <a:effectLst/>
                <a:latin typeface="+mn-lt"/>
                <a:ea typeface="Arial" panose="020B0604020202020204" pitchFamily="34" charset="0"/>
              </a:rPr>
              <a:t>New, 20-Member Steering Committee Formed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36B00-07E9-5DB9-8963-A82ED763E8FB}"/>
              </a:ext>
            </a:extLst>
          </p:cNvPr>
          <p:cNvSpPr txBox="1"/>
          <p:nvPr/>
        </p:nvSpPr>
        <p:spPr>
          <a:xfrm>
            <a:off x="190500" y="1047750"/>
            <a:ext cx="8534400" cy="379155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Nick Chase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Maintenance Director, community member</a:t>
            </a:r>
            <a:endParaRPr lang="en-US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Mike Beach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Technology Director, community member, parent</a:t>
            </a:r>
            <a:endParaRPr lang="en-US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Jodi Duits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Interim Superintendent, community member, parent</a:t>
            </a:r>
            <a:endParaRPr lang="en-US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Shari Clark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Community member, parent </a:t>
            </a:r>
            <a:endParaRPr lang="en-US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Dan </a:t>
            </a:r>
            <a:r>
              <a:rPr lang="en-US" sz="1000" b="1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Dutkiewicz</a:t>
            </a:r>
            <a:br>
              <a:rPr lang="en-US" sz="10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Community member, parent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Michael Haskin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Citizens Election Committee, Community member, parent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Zack Woodman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Citizens Election Committee, Community member, parent, LEF board member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Chad Hickey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Citizens Election Committee, Community member, parent, LEF board member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Josh Case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Citizens Election Committee, Community member, parent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Tim </a:t>
            </a:r>
            <a:r>
              <a:rPr lang="en-US" sz="1000" b="1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Brodbeck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Community member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Jamie </a:t>
            </a:r>
            <a:r>
              <a:rPr lang="en-US" sz="1000" b="1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Brodbeck-Krenz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BOE President, Community member, parent</a:t>
            </a:r>
          </a:p>
          <a:p>
            <a:pPr marL="228600" indent="-228600"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Wendy </a:t>
            </a:r>
            <a:r>
              <a:rPr lang="en-US" sz="1000" b="1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Behrenwald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BOE, Community member, parent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Paige O’Mara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BOE, Community member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Abby </a:t>
            </a:r>
            <a:r>
              <a:rPr lang="en-US" sz="1000" b="1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Thelen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LECC staff member, Community member, parent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Kristi </a:t>
            </a:r>
            <a:r>
              <a:rPr lang="en-US" sz="1000" b="1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Langmaack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LES staff member, Community member, parent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Tammy Marriott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LMS staff member, Community member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Brie Guiles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LHS staff member, Community member, parent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Don </a:t>
            </a:r>
            <a:r>
              <a:rPr lang="en-US" sz="1000" b="1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Hoaglin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LECC Principal and Grant Writer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Tim </a:t>
            </a:r>
            <a:r>
              <a:rPr lang="en-US" sz="1000" b="1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Spitzley</a:t>
            </a:r>
            <a:br>
              <a:rPr lang="en-US" sz="10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Community member, LEF board member</a:t>
            </a:r>
          </a:p>
          <a:p>
            <a:pPr marL="228600" marR="0" indent="-228600">
              <a:spcBef>
                <a:spcPts val="0"/>
              </a:spcBef>
              <a:spcAft>
                <a:spcPts val="400"/>
              </a:spcAft>
              <a:buClr>
                <a:srgbClr val="00AEEF"/>
              </a:buClr>
              <a:buFont typeface="+mj-lt"/>
              <a:buAutoNum type="arabicPeriod"/>
            </a:pPr>
            <a:r>
              <a:rPr lang="en-US" sz="1000" b="1" dirty="0">
                <a:solidFill>
                  <a:srgbClr val="22222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Nancy </a:t>
            </a:r>
            <a:r>
              <a:rPr lang="en-US" sz="1000" b="1" dirty="0" err="1">
                <a:solidFill>
                  <a:srgbClr val="22222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Batdorff</a:t>
            </a:r>
            <a:br>
              <a:rPr lang="en-US" sz="1000" dirty="0">
                <a:solidFill>
                  <a:srgbClr val="22222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222222"/>
                </a:solidFill>
              </a:rPr>
              <a:t>Director of Transportation, Community member</a:t>
            </a:r>
          </a:p>
        </p:txBody>
      </p:sp>
    </p:spTree>
    <p:extLst>
      <p:ext uri="{BB962C8B-B14F-4D97-AF65-F5344CB8AC3E}">
        <p14:creationId xmlns:p14="http://schemas.microsoft.com/office/powerpoint/2010/main" val="636640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B13D6-7158-4825-BDB0-342BD9F5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050"/>
            <a:ext cx="6172200" cy="990600"/>
          </a:xfrm>
        </p:spPr>
        <p:txBody>
          <a:bodyPr/>
          <a:lstStyle/>
          <a:p>
            <a:r>
              <a:rPr lang="en-US" dirty="0"/>
              <a:t>Steering Committee’s Charge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831C49-A921-964D-1FF0-D68E83C4C3F9}"/>
              </a:ext>
            </a:extLst>
          </p:cNvPr>
          <p:cNvSpPr txBox="1"/>
          <p:nvPr/>
        </p:nvSpPr>
        <p:spPr>
          <a:xfrm>
            <a:off x="152400" y="819150"/>
            <a:ext cx="4038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To critically interpret information and bring consensus to a strategic plan for upgrading educational facilities, secure &amp; welcoming entrances, and learning environments that foster a culture of academic excellence and workforce readiness, where all students become lifelong learners. </a:t>
            </a:r>
          </a:p>
          <a:p>
            <a:endParaRPr lang="en-US" sz="1600" i="1" dirty="0"/>
          </a:p>
          <a:p>
            <a:r>
              <a:rPr lang="en-US" sz="1600" i="1" dirty="0"/>
              <a:t>The Committee will work toward developing a bond program recommendation at the conclusion of their analysis process for the Board of Education’s consideration.</a:t>
            </a:r>
          </a:p>
        </p:txBody>
      </p:sp>
      <p:pic>
        <p:nvPicPr>
          <p:cNvPr id="4" name="Picture 3" descr="A group of people sitting at a table playing a board game&#10;&#10;Description automatically generated with medium confidence">
            <a:extLst>
              <a:ext uri="{FF2B5EF4-FFF2-40B4-BE49-F238E27FC236}">
                <a16:creationId xmlns:a16="http://schemas.microsoft.com/office/drawing/2014/main" id="{52EE9BA4-8228-B774-1FB3-02E8FA7AD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0" b="27992"/>
          <a:stretch/>
        </p:blipFill>
        <p:spPr>
          <a:xfrm>
            <a:off x="7094637" y="819150"/>
            <a:ext cx="2049363" cy="1771650"/>
          </a:xfrm>
          <a:prstGeom prst="rect">
            <a:avLst/>
          </a:prstGeom>
        </p:spPr>
      </p:pic>
      <p:pic>
        <p:nvPicPr>
          <p:cNvPr id="6" name="Picture 5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CC8A2F0-C511-687E-180A-4E79D5069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31250" r="3452" b="34374"/>
          <a:stretch/>
        </p:blipFill>
        <p:spPr>
          <a:xfrm>
            <a:off x="6590211" y="2724150"/>
            <a:ext cx="2553789" cy="1676400"/>
          </a:xfrm>
          <a:prstGeom prst="rect">
            <a:avLst/>
          </a:prstGeom>
        </p:spPr>
      </p:pic>
      <p:pic>
        <p:nvPicPr>
          <p:cNvPr id="7" name="Picture 6" descr="A group of people sitting at a table in a library&#10;&#10;Description automatically generated">
            <a:extLst>
              <a:ext uri="{FF2B5EF4-FFF2-40B4-BE49-F238E27FC236}">
                <a16:creationId xmlns:a16="http://schemas.microsoft.com/office/drawing/2014/main" id="{F7872A2F-1D13-6A5D-247E-C921DECA9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8" r="5680" b="45233"/>
          <a:stretch/>
        </p:blipFill>
        <p:spPr>
          <a:xfrm>
            <a:off x="4419600" y="2724151"/>
            <a:ext cx="2049363" cy="1676400"/>
          </a:xfrm>
          <a:prstGeom prst="rect">
            <a:avLst/>
          </a:prstGeom>
        </p:spPr>
      </p:pic>
      <p:pic>
        <p:nvPicPr>
          <p:cNvPr id="8" name="Picture 7" descr="A group of people sitting at tables in a library&#10;&#10;Description automatically generated with medium confidence">
            <a:extLst>
              <a:ext uri="{FF2B5EF4-FFF2-40B4-BE49-F238E27FC236}">
                <a16:creationId xmlns:a16="http://schemas.microsoft.com/office/drawing/2014/main" id="{6A0EF4B2-4441-0A5E-FC85-6A231F463D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32222"/>
          <a:stretch/>
        </p:blipFill>
        <p:spPr>
          <a:xfrm>
            <a:off x="4419600" y="774772"/>
            <a:ext cx="2553789" cy="18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68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B13D6-7158-4825-BDB0-342BD9F5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050"/>
            <a:ext cx="9220200" cy="990600"/>
          </a:xfrm>
        </p:spPr>
        <p:txBody>
          <a:bodyPr/>
          <a:lstStyle/>
          <a:p>
            <a:r>
              <a:rPr lang="en-US" sz="2800" dirty="0"/>
              <a:t>Board of Education &amp; Community Work Sessions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0BE3F-A083-A38C-4BC8-42C86CD21AF8}"/>
              </a:ext>
            </a:extLst>
          </p:cNvPr>
          <p:cNvSpPr txBox="1"/>
          <p:nvPr/>
        </p:nvSpPr>
        <p:spPr>
          <a:xfrm>
            <a:off x="-152400" y="476250"/>
            <a:ext cx="3733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n-US" sz="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</a:rPr>
              <a:t>January 12, 2023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February </a:t>
            </a: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2023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Community Feedback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Work session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n-US" sz="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Picture 4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5D2D66F3-457B-31B6-BF6B-8E4906481A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12000"/>
          <a:stretch/>
        </p:blipFill>
        <p:spPr>
          <a:xfrm>
            <a:off x="1981200" y="2964254"/>
            <a:ext cx="3159605" cy="1898495"/>
          </a:xfrm>
          <a:prstGeom prst="rect">
            <a:avLst/>
          </a:prstGeom>
        </p:spPr>
      </p:pic>
      <p:pic>
        <p:nvPicPr>
          <p:cNvPr id="7" name="Picture 6" descr="A group of people sitting at a table in a library&#10;&#10;Description automatically generated with medium confidence">
            <a:extLst>
              <a:ext uri="{FF2B5EF4-FFF2-40B4-BE49-F238E27FC236}">
                <a16:creationId xmlns:a16="http://schemas.microsoft.com/office/drawing/2014/main" id="{429CD58D-7AF3-4D3C-F3FB-D1AB762D9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7" b="18103"/>
          <a:stretch/>
        </p:blipFill>
        <p:spPr>
          <a:xfrm>
            <a:off x="3886200" y="1146698"/>
            <a:ext cx="1749686" cy="1647012"/>
          </a:xfrm>
          <a:prstGeom prst="rect">
            <a:avLst/>
          </a:prstGeom>
        </p:spPr>
      </p:pic>
      <p:pic>
        <p:nvPicPr>
          <p:cNvPr id="9" name="Picture 8" descr="A group of people sitting in a library&#10;&#10;Description automatically generated with medium confidence">
            <a:extLst>
              <a:ext uri="{FF2B5EF4-FFF2-40B4-BE49-F238E27FC236}">
                <a16:creationId xmlns:a16="http://schemas.microsoft.com/office/drawing/2014/main" id="{2BB1A9C0-A81C-0D94-87BC-341297C2A9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422" y="1318862"/>
            <a:ext cx="2759630" cy="1464426"/>
          </a:xfrm>
          <a:prstGeom prst="rect">
            <a:avLst/>
          </a:prstGeom>
        </p:spPr>
      </p:pic>
      <p:pic>
        <p:nvPicPr>
          <p:cNvPr id="11" name="Picture 10" descr="A group of people sitting at tables in a library&#10;&#10;Description automatically generated with medium confidence">
            <a:extLst>
              <a:ext uri="{FF2B5EF4-FFF2-40B4-BE49-F238E27FC236}">
                <a16:creationId xmlns:a16="http://schemas.microsoft.com/office/drawing/2014/main" id="{68F49711-766A-0CBB-CCF1-D727F5545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r="9123"/>
          <a:stretch/>
        </p:blipFill>
        <p:spPr>
          <a:xfrm>
            <a:off x="5257800" y="2958436"/>
            <a:ext cx="3237252" cy="2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2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51B1BC-C22A-0A8D-9DF4-33D5EB45F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71550"/>
            <a:ext cx="3400911" cy="191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0CA75B-A3CD-D6C3-FAAB-B45A279B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Feedback from Board of Education Work Session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7FB17-D5CA-3C68-0270-0CF8F5B3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011" y="2266951"/>
            <a:ext cx="3246389" cy="182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21C73D-7BED-5622-1FC5-68FF8331F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028950"/>
            <a:ext cx="3276600" cy="184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75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B13D6-7158-4825-BDB0-342BD9F5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050"/>
            <a:ext cx="8763000" cy="990600"/>
          </a:xfrm>
        </p:spPr>
        <p:txBody>
          <a:bodyPr/>
          <a:lstStyle/>
          <a:p>
            <a:r>
              <a:rPr lang="en-US" dirty="0"/>
              <a:t>Recommendation to the Board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983C86-9C54-853B-D5A1-2A1EE8D6F663}"/>
              </a:ext>
            </a:extLst>
          </p:cNvPr>
          <p:cNvSpPr txBox="1"/>
          <p:nvPr/>
        </p:nvSpPr>
        <p:spPr>
          <a:xfrm>
            <a:off x="228600" y="1012398"/>
            <a:ext cx="8610600" cy="46073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August 8, 2023 Ballot Initiative for </a:t>
            </a:r>
            <a:br>
              <a:rPr lang="en-US" sz="1600" dirty="0"/>
            </a:br>
            <a:r>
              <a:rPr lang="en-US" sz="1600" dirty="0"/>
              <a:t>$ 39 million bond 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Two Series</a:t>
            </a:r>
          </a:p>
          <a:p>
            <a:pPr marL="742950" lvl="1" indent="-285750"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Series 1 (2023)	$ 20 million	</a:t>
            </a:r>
          </a:p>
          <a:p>
            <a:pPr marL="742950" lvl="1" indent="-285750"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Series 2 (2026)	$ 19 million</a:t>
            </a:r>
            <a:br>
              <a:rPr lang="en-US" sz="1400" dirty="0"/>
            </a:br>
            <a:endParaRPr lang="en-US" sz="1400" dirty="0"/>
          </a:p>
          <a:p>
            <a:pPr marL="342900" indent="-342900">
              <a:spcAft>
                <a:spcPts val="3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December 2022 millage dropped from 7 mills to 4 mills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spcAft>
                <a:spcPts val="3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This bond program will increase the current millage rate from 4 to 5.2 mills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  <a:p>
            <a:pPr marL="342900" indent="-342900">
              <a:spcAft>
                <a:spcPts val="3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Scope of the Bond Program includes:</a:t>
            </a:r>
          </a:p>
          <a:p>
            <a:pPr marL="800100" lvl="1" indent="-34290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Property purchase for a New Facility</a:t>
            </a:r>
          </a:p>
          <a:p>
            <a:pPr marL="800100" lvl="1" indent="-34290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New Buses</a:t>
            </a:r>
          </a:p>
          <a:p>
            <a:pPr marL="800100" lvl="1" indent="-34290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Priority 1 Needs High School, Middle School and Elementary School</a:t>
            </a:r>
          </a:p>
          <a:p>
            <a:pPr marL="800100" lvl="1" indent="-34290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Middle School Roof Replacement and Parking lots</a:t>
            </a:r>
          </a:p>
          <a:p>
            <a:pPr marL="800100" lvl="1" indent="-34290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New Bus Garage</a:t>
            </a:r>
          </a:p>
          <a:p>
            <a:pPr marL="800100" lvl="1" indent="-34290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Relocate Admin to HS (AD Area)</a:t>
            </a:r>
          </a:p>
          <a:p>
            <a:pPr marL="800100" lvl="1" indent="-34290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New Facility, including Fire Pump &amp; Storage Tank</a:t>
            </a:r>
          </a:p>
          <a:p>
            <a:pPr marL="800100" lvl="1" indent="-34290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Technology Upgrades</a:t>
            </a:r>
          </a:p>
          <a:p>
            <a:pPr marL="800100" lvl="1" indent="-342900">
              <a:spcAft>
                <a:spcPts val="300"/>
              </a:spcAft>
              <a:buClr>
                <a:srgbClr val="00AEEF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New Furniture</a:t>
            </a:r>
          </a:p>
        </p:txBody>
      </p:sp>
    </p:spTree>
    <p:extLst>
      <p:ext uri="{BB962C8B-B14F-4D97-AF65-F5344CB8AC3E}">
        <p14:creationId xmlns:p14="http://schemas.microsoft.com/office/powerpoint/2010/main" val="587194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21908</TotalTime>
  <Words>986</Words>
  <Application>Microsoft Macintosh PowerPoint</Application>
  <PresentationFormat>On-screen Show (16:9)</PresentationFormat>
  <Paragraphs>161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Avenir 85 Heavy</vt:lpstr>
      <vt:lpstr>Avenir LT Std 45 Book</vt:lpstr>
      <vt:lpstr>Calibri</vt:lpstr>
      <vt:lpstr>Noto Sans Symbols</vt:lpstr>
      <vt:lpstr>Wingdings</vt:lpstr>
      <vt:lpstr>Office Theme</vt:lpstr>
      <vt:lpstr>August 2023 Bond Program  Election Day: August 8, 2023</vt:lpstr>
      <vt:lpstr>What’s on the August 8, 2023 Ballot?</vt:lpstr>
      <vt:lpstr>2023 Bond Goals</vt:lpstr>
      <vt:lpstr>Review Tentative Schedule</vt:lpstr>
      <vt:lpstr>Fresh Start – December 2022</vt:lpstr>
      <vt:lpstr>Steering Committee’s Charge</vt:lpstr>
      <vt:lpstr>Board of Education &amp; Community Work Sessions</vt:lpstr>
      <vt:lpstr>Feedback from Board of Education Work Session</vt:lpstr>
      <vt:lpstr>Recommendation to the Board</vt:lpstr>
      <vt:lpstr>Summary of Bond Program Components</vt:lpstr>
      <vt:lpstr>Safety &amp; Security</vt:lpstr>
      <vt:lpstr> New Safe &amp; Secure Entry </vt:lpstr>
      <vt:lpstr>High School Track &amp; New Bus Garage</vt:lpstr>
      <vt:lpstr>Fiscal Responsibility</vt:lpstr>
      <vt:lpstr>High School Infrastructure Needs Priority 1</vt:lpstr>
      <vt:lpstr>Middle School Infrastructure Needs Priority 1</vt:lpstr>
      <vt:lpstr>Elementary School Infrastructure Needs Priority 1</vt:lpstr>
      <vt:lpstr>Elementary School New Drives &amp; Parking Lots</vt:lpstr>
      <vt:lpstr>Purchase of Buses</vt:lpstr>
      <vt:lpstr>Strategic Plan for Student Success</vt:lpstr>
      <vt:lpstr>Technology Upgrades &amp; New Furniture</vt:lpstr>
      <vt:lpstr>Unified  Lakewood Campus</vt:lpstr>
      <vt:lpstr>New Property by  Middle School Site</vt:lpstr>
      <vt:lpstr>New Elementary Building</vt:lpstr>
      <vt:lpstr>In Summary... Importance of 2023 Bond</vt:lpstr>
      <vt:lpstr>Scheduled Engagements</vt:lpstr>
      <vt:lpstr>For More Information</vt:lpstr>
      <vt:lpstr> Thank you! 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Eduardo Blanc</dc:creator>
  <cp:lastModifiedBy>Jodi Johnson</cp:lastModifiedBy>
  <cp:revision>201</cp:revision>
  <cp:lastPrinted>2023-04-26T15:54:04Z</cp:lastPrinted>
  <dcterms:created xsi:type="dcterms:W3CDTF">2018-09-06T12:49:07Z</dcterms:created>
  <dcterms:modified xsi:type="dcterms:W3CDTF">2023-05-30T17:51:10Z</dcterms:modified>
</cp:coreProperties>
</file>